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8"/>
  </p:notesMasterIdLst>
  <p:sldIdLst>
    <p:sldId id="294" r:id="rId2"/>
    <p:sldId id="785" r:id="rId3"/>
    <p:sldId id="783" r:id="rId4"/>
    <p:sldId id="784" r:id="rId5"/>
    <p:sldId id="786" r:id="rId6"/>
    <p:sldId id="787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128" y="2521338"/>
            <a:ext cx="12186955" cy="153617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128" y="5081623"/>
            <a:ext cx="12186955" cy="2287764"/>
          </a:xfrm>
        </p:spPr>
        <p:txBody>
          <a:bodyPr>
            <a:normAutofit/>
          </a:bodyPr>
          <a:lstStyle>
            <a:lvl1pPr marL="0" indent="0" algn="l">
              <a:buNone/>
              <a:defRPr sz="3982" b="1">
                <a:solidFill>
                  <a:schemeClr val="accent6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9" y="248573"/>
            <a:ext cx="3568065" cy="11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1599635"/>
            <a:ext cx="7802880" cy="5124026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>
                <a:solidFill>
                  <a:srgbClr val="000000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2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3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4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0128" y="2521338"/>
            <a:ext cx="12186955" cy="15361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0128" y="5081623"/>
            <a:ext cx="12186955" cy="2287764"/>
          </a:xfrm>
        </p:spPr>
        <p:txBody>
          <a:bodyPr>
            <a:normAutofit/>
          </a:bodyPr>
          <a:lstStyle>
            <a:lvl1pPr marL="0" indent="0" algn="l">
              <a:buNone/>
              <a:defRPr sz="3982" b="1">
                <a:solidFill>
                  <a:srgbClr val="000000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7" y="248573"/>
            <a:ext cx="3556208" cy="11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2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0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5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3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9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4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7539496"/>
            <a:ext cx="9062684" cy="2214104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4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3004799" cy="3033395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4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01266" y="9219875"/>
            <a:ext cx="1330432" cy="4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22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8345805" y="9219875"/>
            <a:ext cx="2298347" cy="4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22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2049761" y="9219875"/>
            <a:ext cx="724746" cy="4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22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717" y="165876"/>
            <a:ext cx="8704967" cy="1228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717" y="1804460"/>
            <a:ext cx="12391777" cy="690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10" y="192799"/>
            <a:ext cx="2501188" cy="80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00460" rtl="0" eaLnBrk="1" latinLnBrk="0" hangingPunct="1">
        <a:spcBef>
          <a:spcPct val="0"/>
        </a:spcBef>
        <a:buNone/>
        <a:defRPr sz="512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rgbClr val="000000"/>
          </a:solidFill>
          <a:latin typeface="Arial 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82" kern="1200">
          <a:solidFill>
            <a:srgbClr val="000000"/>
          </a:solidFill>
          <a:latin typeface="Arial 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13" kern="1200">
          <a:solidFill>
            <a:srgbClr val="000000"/>
          </a:solidFill>
          <a:latin typeface="Arial 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4" kern="1200">
          <a:solidFill>
            <a:srgbClr val="000000"/>
          </a:solidFill>
          <a:latin typeface="Arial 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44" kern="1200">
          <a:solidFill>
            <a:srgbClr val="000000"/>
          </a:solidFill>
          <a:latin typeface="Arial 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6870"/>
            <a:ext cx="13004800" cy="2702561"/>
          </a:xfrm>
        </p:spPr>
        <p:txBody>
          <a:bodyPr>
            <a:normAutofit/>
          </a:bodyPr>
          <a:lstStyle/>
          <a:p>
            <a:pPr algn="ctr"/>
            <a:r>
              <a:rPr lang="en-US" sz="5689" dirty="0"/>
              <a:t>Introduction to Consultancy Meeting on Machine Learning</a:t>
            </a:r>
            <a:br>
              <a:rPr lang="en-US" sz="5689" dirty="0"/>
            </a:br>
            <a:r>
              <a:rPr lang="en-US" sz="5689" dirty="0"/>
              <a:t>for Nuclear Data</a:t>
            </a:r>
            <a:endParaRPr lang="en-US" sz="40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2229" y="5593680"/>
            <a:ext cx="12639040" cy="3719124"/>
          </a:xfrm>
        </p:spPr>
        <p:txBody>
          <a:bodyPr vert="horz" lIns="130048" tIns="65024" rIns="130048" bIns="65024" rtlCol="0" anchor="t"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rgbClr val="FF0000"/>
                </a:solidFill>
              </a:rPr>
              <a:t>			</a:t>
            </a:r>
            <a:endParaRPr lang="en-GB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Georg Schnabel</a:t>
            </a:r>
          </a:p>
          <a:p>
            <a:pPr algn="ctr">
              <a:lnSpc>
                <a:spcPct val="90000"/>
              </a:lnSpc>
            </a:pPr>
            <a:endParaRPr lang="en-GB" sz="2844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Nuclear Data Section</a:t>
            </a: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Division of Physical and Chemical Sciences NAPC</a:t>
            </a: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Department for Nuclear Sciences and Applications</a:t>
            </a: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IAEA, Vienna </a:t>
            </a:r>
          </a:p>
          <a:p>
            <a:pPr algn="ctr">
              <a:lnSpc>
                <a:spcPct val="90000"/>
              </a:lnSpc>
            </a:pPr>
            <a:endParaRPr lang="en-GB" sz="2844" dirty="0">
              <a:solidFill>
                <a:schemeClr val="bg1"/>
              </a:solidFill>
            </a:endParaRPr>
          </a:p>
          <a:p>
            <a:pPr algn="ctr"/>
            <a:r>
              <a:rPr lang="en-GB" dirty="0"/>
              <a:t>CM on ML for ND</a:t>
            </a:r>
          </a:p>
          <a:p>
            <a:pPr algn="ctr"/>
            <a:r>
              <a:rPr lang="en-US" dirty="0"/>
              <a:t>8 December 2020</a:t>
            </a:r>
            <a:endParaRPr lang="en-GB" dirty="0"/>
          </a:p>
          <a:p>
            <a:pPr>
              <a:lnSpc>
                <a:spcPct val="90000"/>
              </a:lnSpc>
            </a:pPr>
            <a:endParaRPr lang="en-GB" sz="284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1D19-8291-4E6B-B085-062AE0D6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few words on AI/ML</a:t>
            </a:r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EBB21-1C10-4328-8546-28F880BF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947862"/>
            <a:ext cx="2095500" cy="2581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3B8E31-EADC-42EA-BE95-FE4091877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247" y="4654142"/>
            <a:ext cx="7905753" cy="4446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099F8-968A-4D79-BE92-18B506D15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247" y="9187674"/>
            <a:ext cx="8001000" cy="342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13915-2348-418F-902F-72BD26B41A51}"/>
              </a:ext>
            </a:extLst>
          </p:cNvPr>
          <p:cNvSpPr txBox="1"/>
          <p:nvPr/>
        </p:nvSpPr>
        <p:spPr>
          <a:xfrm>
            <a:off x="1174750" y="4529137"/>
            <a:ext cx="2095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Mark I</a:t>
            </a:r>
          </a:p>
          <a:p>
            <a:r>
              <a:rPr lang="en-GB" sz="2800" dirty="0">
                <a:solidFill>
                  <a:schemeClr val="tx1"/>
                </a:solidFill>
              </a:rPr>
              <a:t>perceptron</a:t>
            </a:r>
          </a:p>
          <a:p>
            <a:r>
              <a:rPr lang="en-GB" sz="2800" dirty="0">
                <a:solidFill>
                  <a:schemeClr val="tx1"/>
                </a:solidFill>
              </a:rPr>
              <a:t>(1960)</a:t>
            </a:r>
            <a:endParaRPr lang="en-AT" sz="28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CFE675-16B4-4FA3-8287-860E371E7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312" y="1405739"/>
            <a:ext cx="5437188" cy="24398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F35B37-D224-4CA5-8EF4-342422B464DC}"/>
              </a:ext>
            </a:extLst>
          </p:cNvPr>
          <p:cNvSpPr txBox="1"/>
          <p:nvPr/>
        </p:nvSpPr>
        <p:spPr>
          <a:xfrm>
            <a:off x="6985000" y="3845581"/>
            <a:ext cx="5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&gt; 70k citations</a:t>
            </a:r>
            <a:endParaRPr lang="en-AT" sz="2400" dirty="0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8FA4314-76A7-4A05-B1B0-D9AFD3D6A73D}"/>
              </a:ext>
            </a:extLst>
          </p:cNvPr>
          <p:cNvSpPr/>
          <p:nvPr/>
        </p:nvSpPr>
        <p:spPr>
          <a:xfrm>
            <a:off x="3862430" y="2861255"/>
            <a:ext cx="253038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DF810-71D9-4564-85DF-C1E527D8A633}"/>
              </a:ext>
            </a:extLst>
          </p:cNvPr>
          <p:cNvSpPr txBox="1"/>
          <p:nvPr/>
        </p:nvSpPr>
        <p:spPr>
          <a:xfrm>
            <a:off x="4346662" y="2233207"/>
            <a:ext cx="145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Several AI winters</a:t>
            </a:r>
            <a:endParaRPr lang="en-A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0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A8A7-E44F-4E7E-9ECA-073EC871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ML?</a:t>
            </a:r>
            <a:endParaRPr lang="en-A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31963-5500-4E9E-9FF4-2266859E77B7}"/>
              </a:ext>
            </a:extLst>
          </p:cNvPr>
          <p:cNvSpPr txBox="1"/>
          <p:nvPr/>
        </p:nvSpPr>
        <p:spPr>
          <a:xfrm>
            <a:off x="1651680" y="1829812"/>
            <a:ext cx="8958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Machine learning (ML) is the study of computer algorithms that improve automatically through experience.</a:t>
            </a:r>
          </a:p>
          <a:p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from Mitchell, Tom (1997). Machine Learning.</a:t>
            </a:r>
          </a:p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New York: McGraw Hill  ISBN 0-07-042807-7)</a:t>
            </a:r>
            <a:endParaRPr lang="en-AT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F44A5-DC8F-400A-AA55-1EC6E7FAE21B}"/>
              </a:ext>
            </a:extLst>
          </p:cNvPr>
          <p:cNvSpPr txBox="1"/>
          <p:nvPr/>
        </p:nvSpPr>
        <p:spPr>
          <a:xfrm>
            <a:off x="1257300" y="6515100"/>
            <a:ext cx="104775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Not writing a hand-tailored program for a task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Instead: use generic algorithms that learn a task (e.g., regression or classification) from available or generated data</a:t>
            </a:r>
            <a:endParaRPr lang="en-AT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45A2B-2308-4DFA-AD65-F303F16DB6E4}"/>
              </a:ext>
            </a:extLst>
          </p:cNvPr>
          <p:cNvSpPr txBox="1"/>
          <p:nvPr/>
        </p:nvSpPr>
        <p:spPr>
          <a:xfrm>
            <a:off x="508000" y="5638800"/>
            <a:ext cx="345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In other words:</a:t>
            </a:r>
            <a:endParaRPr lang="en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9C481-C080-475D-98DB-C6113EAE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Method-centric view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69DE-13EE-42DD-8163-7DB71B2CB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Many algorithms in ML have a direct link to other fields, such as statistics and operations research</a:t>
            </a:r>
          </a:p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Meaning of “ML” for the purpose of our meeting: approaches, algorithms and analysis methods beyond standard practice (whatever that is)</a:t>
            </a:r>
          </a:p>
          <a:p>
            <a:endParaRPr lang="en-GB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7035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A8A3-641D-49A6-A433-81F14AC0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 questions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54F9F-9D47-49FA-AB46-9F450F8A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can ML help improve the handling of nuclear data? (e.g., quality assurance, outlier/anomaly detection, UQ)</a:t>
            </a:r>
          </a:p>
          <a:p>
            <a:r>
              <a:rPr lang="en-GB" dirty="0"/>
              <a:t>How can ML help to improve the handling of nuclear models? (e.g., parameter estimation, surrogate modelling, UQ)</a:t>
            </a:r>
          </a:p>
          <a:p>
            <a:r>
              <a:rPr lang="en-GB" dirty="0"/>
              <a:t>More generally, can we learn something about physics by using ML methods?</a:t>
            </a:r>
          </a:p>
        </p:txBody>
      </p:sp>
    </p:spTree>
    <p:extLst>
      <p:ext uri="{BB962C8B-B14F-4D97-AF65-F5344CB8AC3E}">
        <p14:creationId xmlns:p14="http://schemas.microsoft.com/office/powerpoint/2010/main" val="264733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8728-336A-47F3-9306-D91EA8DE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7B516-2850-41DE-97E9-E2AFA131B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0513"/>
            <a:ext cx="6722253" cy="275808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D169FB-355D-4300-A6F5-EE054733D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4813"/>
            <a:ext cx="6448884" cy="39163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96B894-D7C8-4167-8445-2E8045201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253" y="6363089"/>
            <a:ext cx="6153150" cy="6286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53CEB795-92EE-4A69-AFD7-C64557DCF69F}"/>
              </a:ext>
            </a:extLst>
          </p:cNvPr>
          <p:cNvSpPr/>
          <p:nvPr/>
        </p:nvSpPr>
        <p:spPr>
          <a:xfrm>
            <a:off x="2844800" y="5461000"/>
            <a:ext cx="254000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E7C35D-6D6F-4BCF-BE61-70ED5A3AEE93}"/>
              </a:ext>
            </a:extLst>
          </p:cNvPr>
          <p:cNvSpPr/>
          <p:nvPr/>
        </p:nvSpPr>
        <p:spPr>
          <a:xfrm>
            <a:off x="9690100" y="5461000"/>
            <a:ext cx="254000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47EFA35-F51C-4143-B3A2-D558408D2996}"/>
              </a:ext>
            </a:extLst>
          </p:cNvPr>
          <p:cNvSpPr/>
          <p:nvPr/>
        </p:nvSpPr>
        <p:spPr>
          <a:xfrm rot="1440000">
            <a:off x="6370774" y="4866699"/>
            <a:ext cx="263251" cy="14721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1C7AC-83C5-41AB-9124-4DB3987F8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314" y="1409423"/>
            <a:ext cx="6519486" cy="3134879"/>
          </a:xfrm>
          <a:prstGeom prst="rect">
            <a:avLst/>
          </a:prstGeom>
          <a:ln>
            <a:solidFill>
              <a:srgbClr val="BF7300"/>
            </a:solidFill>
          </a:ln>
        </p:spPr>
      </p:pic>
    </p:spTree>
    <p:extLst>
      <p:ext uri="{BB962C8B-B14F-4D97-AF65-F5344CB8AC3E}">
        <p14:creationId xmlns:p14="http://schemas.microsoft.com/office/powerpoint/2010/main" val="409152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3691</TotalTime>
  <Words>250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</vt:lpstr>
      <vt:lpstr>Helvetica Neue</vt:lpstr>
      <vt:lpstr>Office Theme</vt:lpstr>
      <vt:lpstr>Introduction to Consultancy Meeting on Machine Learning for Nuclear Data</vt:lpstr>
      <vt:lpstr>A few words on AI/ML</vt:lpstr>
      <vt:lpstr>What is ML?</vt:lpstr>
      <vt:lpstr>Method-centric view</vt:lpstr>
      <vt:lpstr>Broad questions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and implementation of a nuclear data evaluation pipeline</dc:title>
  <dc:creator>SCHNABEL, Georg</dc:creator>
  <cp:lastModifiedBy>SCHNABEL, Georg</cp:lastModifiedBy>
  <cp:revision>164</cp:revision>
  <dcterms:modified xsi:type="dcterms:W3CDTF">2021-01-12T13:22:52Z</dcterms:modified>
</cp:coreProperties>
</file>